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2" r:id="rId1"/>
  </p:sldMasterIdLst>
  <p:notesMasterIdLst>
    <p:notesMasterId r:id="rId12"/>
  </p:notesMasterIdLst>
  <p:sldIdLst>
    <p:sldId id="256" r:id="rId2"/>
    <p:sldId id="328" r:id="rId3"/>
    <p:sldId id="336" r:id="rId4"/>
    <p:sldId id="330" r:id="rId5"/>
    <p:sldId id="334" r:id="rId6"/>
    <p:sldId id="335" r:id="rId7"/>
    <p:sldId id="331" r:id="rId8"/>
    <p:sldId id="327" r:id="rId9"/>
    <p:sldId id="325" r:id="rId10"/>
    <p:sldId id="32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llian Charles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08" autoAdjust="0"/>
  </p:normalViewPr>
  <p:slideViewPr>
    <p:cSldViewPr>
      <p:cViewPr varScale="1">
        <p:scale>
          <a:sx n="53" d="100"/>
          <a:sy n="53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3\RTF2013account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Neil\Desktop\RTF_PAC%20Dashboard_2013-Summary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2013 Budget Snapshot (January – October, 2013)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dLbls>
            <c:dLblPos val="outEnd"/>
            <c:showVal val="1"/>
          </c:dLbls>
          <c:cat>
            <c:strRef>
              <c:f>'2013 WP - Summary'!$C$42:$C$45</c:f>
              <c:strCache>
                <c:ptCount val="4"/>
                <c:pt idx="0">
                  <c:v>Approved</c:v>
                </c:pt>
                <c:pt idx="1">
                  <c:v>Allocated</c:v>
                </c:pt>
                <c:pt idx="2">
                  <c:v>Spent</c:v>
                </c:pt>
                <c:pt idx="3">
                  <c:v>Projected to remain</c:v>
                </c:pt>
              </c:strCache>
            </c:strRef>
          </c:cat>
          <c:val>
            <c:numRef>
              <c:f>'2013 WP - Summary'!$D$42:$D$45</c:f>
              <c:numCache>
                <c:formatCode>"$"#,##0_);\("$"#,##0\)</c:formatCode>
                <c:ptCount val="4"/>
                <c:pt idx="0">
                  <c:v>1473000</c:v>
                </c:pt>
                <c:pt idx="1">
                  <c:v>1412690.6800000004</c:v>
                </c:pt>
                <c:pt idx="2">
                  <c:v>973282.51000000024</c:v>
                </c:pt>
                <c:pt idx="3">
                  <c:v>20960.000000000007</c:v>
                </c:pt>
              </c:numCache>
            </c:numRef>
          </c:val>
        </c:ser>
        <c:axId val="77705216"/>
        <c:axId val="77706752"/>
      </c:barChart>
      <c:catAx>
        <c:axId val="77705216"/>
        <c:scaling>
          <c:orientation val="minMax"/>
        </c:scaling>
        <c:axPos val="b"/>
        <c:tickLblPos val="nextTo"/>
        <c:crossAx val="77706752"/>
        <c:crosses val="autoZero"/>
        <c:auto val="1"/>
        <c:lblAlgn val="ctr"/>
        <c:lblOffset val="100"/>
      </c:catAx>
      <c:valAx>
        <c:axId val="77706752"/>
        <c:scaling>
          <c:orientation val="minMax"/>
        </c:scaling>
        <c:axPos val="l"/>
        <c:majorGridlines/>
        <c:numFmt formatCode="&quot;$&quot;#,##0_);\(&quot;$&quot;#,##0\)" sourceLinked="1"/>
        <c:tickLblPos val="nextTo"/>
        <c:crossAx val="77705216"/>
        <c:crosses val="autoZero"/>
        <c:crossBetween val="between"/>
      </c:valAx>
    </c:plotArea>
    <c:plotVisOnly val="1"/>
  </c:chart>
  <c:txPr>
    <a:bodyPr/>
    <a:lstStyle/>
    <a:p>
      <a:pPr>
        <a:defRPr sz="11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'Msr-Protocol Status'!$J$47</c:f>
              <c:strCache>
                <c:ptCount val="1"/>
                <c:pt idx="0">
                  <c:v>2012</c:v>
                </c:pt>
              </c:strCache>
            </c:strRef>
          </c:tx>
          <c:dLbls>
            <c:dLblPos val="ctr"/>
            <c:showVal val="1"/>
          </c:dLbls>
          <c:cat>
            <c:strRef>
              <c:f>'Msr-Protocol Status'!$I$48:$I$52</c:f>
              <c:strCache>
                <c:ptCount val="5"/>
                <c:pt idx="0">
                  <c:v>Out-of-Compliance Measures</c:v>
                </c:pt>
                <c:pt idx="1">
                  <c:v>Deactivated Measures</c:v>
                </c:pt>
                <c:pt idx="2">
                  <c:v>Under Review made Active</c:v>
                </c:pt>
                <c:pt idx="3">
                  <c:v>Total Active Measures</c:v>
                </c:pt>
                <c:pt idx="4">
                  <c:v>Total Measures in Database</c:v>
                </c:pt>
              </c:strCache>
            </c:strRef>
          </c:cat>
          <c:val>
            <c:numRef>
              <c:f>'Msr-Protocol Status'!$J$48:$J$52</c:f>
              <c:numCache>
                <c:formatCode>General</c:formatCode>
                <c:ptCount val="5"/>
                <c:pt idx="0">
                  <c:v>26</c:v>
                </c:pt>
                <c:pt idx="1">
                  <c:v>11</c:v>
                </c:pt>
                <c:pt idx="2">
                  <c:v>20</c:v>
                </c:pt>
                <c:pt idx="3">
                  <c:v>35</c:v>
                </c:pt>
                <c:pt idx="4">
                  <c:v>92</c:v>
                </c:pt>
              </c:numCache>
            </c:numRef>
          </c:val>
        </c:ser>
        <c:ser>
          <c:idx val="1"/>
          <c:order val="1"/>
          <c:tx>
            <c:strRef>
              <c:f>'Msr-Protocol Status'!$K$47</c:f>
              <c:strCache>
                <c:ptCount val="1"/>
                <c:pt idx="0">
                  <c:v>2013</c:v>
                </c:pt>
              </c:strCache>
            </c:strRef>
          </c:tx>
          <c:dLbls>
            <c:dLblPos val="ctr"/>
            <c:showVal val="1"/>
          </c:dLbls>
          <c:cat>
            <c:strRef>
              <c:f>'Msr-Protocol Status'!$I$48:$I$52</c:f>
              <c:strCache>
                <c:ptCount val="5"/>
                <c:pt idx="0">
                  <c:v>Out-of-Compliance Measures</c:v>
                </c:pt>
                <c:pt idx="1">
                  <c:v>Deactivated Measures</c:v>
                </c:pt>
                <c:pt idx="2">
                  <c:v>Under Review made Active</c:v>
                </c:pt>
                <c:pt idx="3">
                  <c:v>Total Active Measures</c:v>
                </c:pt>
                <c:pt idx="4">
                  <c:v>Total Measures in Database</c:v>
                </c:pt>
              </c:strCache>
            </c:strRef>
          </c:cat>
          <c:val>
            <c:numRef>
              <c:f>'Msr-Protocol Status'!$K$48:$K$52</c:f>
              <c:numCache>
                <c:formatCode>General</c:formatCode>
                <c:ptCount val="5"/>
                <c:pt idx="0">
                  <c:v>13</c:v>
                </c:pt>
                <c:pt idx="1">
                  <c:v>21</c:v>
                </c:pt>
                <c:pt idx="2">
                  <c:v>10</c:v>
                </c:pt>
                <c:pt idx="3">
                  <c:v>52</c:v>
                </c:pt>
                <c:pt idx="4">
                  <c:v>96</c:v>
                </c:pt>
              </c:numCache>
            </c:numRef>
          </c:val>
        </c:ser>
        <c:axId val="77814784"/>
        <c:axId val="77841152"/>
      </c:barChart>
      <c:catAx>
        <c:axId val="778147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7841152"/>
        <c:crosses val="autoZero"/>
        <c:auto val="1"/>
        <c:lblAlgn val="ctr"/>
        <c:lblOffset val="100"/>
      </c:catAx>
      <c:valAx>
        <c:axId val="778411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sz="1100"/>
                  <a:t>UES</a:t>
                </a:r>
                <a:r>
                  <a:rPr lang="en-US" sz="1100" baseline="0"/>
                  <a:t> Count</a:t>
                </a:r>
                <a:endParaRPr lang="en-US" sz="1100"/>
              </a:p>
            </c:rich>
          </c:tx>
          <c:layout/>
        </c:title>
        <c:numFmt formatCode="General" sourceLinked="1"/>
        <c:tickLblPos val="nextTo"/>
        <c:crossAx val="778147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3967191601049871"/>
          <c:y val="0.1475409836065574"/>
          <c:w val="0.12065616797900262"/>
          <c:h val="5.2720407899832206E-2"/>
        </c:manualLayout>
      </c:layout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E6EF7-A427-46D3-88D0-576D530A21CF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777EE-1410-49C8-888B-BACBFB3EBB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8662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777EE-1410-49C8-888B-BACBFB3EBB8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184E-BCB8-442E-868F-516E4E0A4333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Technical Forum</a:t>
            </a:r>
            <a:br>
              <a:rPr lang="en-US" dirty="0" smtClean="0"/>
            </a:br>
            <a:r>
              <a:rPr lang="en-US" dirty="0" smtClean="0"/>
              <a:t>Year to Date Stats</a:t>
            </a:r>
            <a:br>
              <a:rPr lang="en-US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22, 2013 </a:t>
            </a:r>
          </a:p>
          <a:p>
            <a:r>
              <a:rPr lang="en-US" dirty="0" smtClean="0"/>
              <a:t>RTF PAC Presentation</a:t>
            </a:r>
          </a:p>
          <a:p>
            <a:endParaRPr lang="en-US" dirty="0"/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check on Research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Only 2 measures requiring research plans have been designed and implemented</a:t>
            </a:r>
          </a:p>
          <a:p>
            <a:pPr lvl="1"/>
            <a:r>
              <a:rPr lang="en-US" dirty="0" smtClean="0"/>
              <a:t>HPWH and DHP</a:t>
            </a:r>
          </a:p>
          <a:p>
            <a:pPr lvl="1"/>
            <a:r>
              <a:rPr lang="en-US" dirty="0" smtClean="0"/>
              <a:t>Both NEEA driven initiatives, not utility specific</a:t>
            </a:r>
          </a:p>
          <a:p>
            <a:r>
              <a:rPr lang="en-US" dirty="0" smtClean="0"/>
              <a:t>One potentially large measure (DHW HX) recently deactivated due to no interest</a:t>
            </a:r>
          </a:p>
          <a:p>
            <a:pPr lvl="1"/>
            <a:r>
              <a:rPr lang="en-US" dirty="0" smtClean="0"/>
              <a:t>Projected 70 </a:t>
            </a:r>
            <a:r>
              <a:rPr lang="en-US" dirty="0" err="1" smtClean="0"/>
              <a:t>aMW</a:t>
            </a:r>
            <a:r>
              <a:rPr lang="en-US" dirty="0" smtClean="0"/>
              <a:t> region-wide</a:t>
            </a:r>
          </a:p>
          <a:p>
            <a:r>
              <a:rPr lang="en-US" dirty="0" smtClean="0"/>
              <a:t>One Provisional Standard Protocol (</a:t>
            </a:r>
            <a:r>
              <a:rPr lang="en-US" dirty="0" err="1" smtClean="0"/>
              <a:t>Grocersmart</a:t>
            </a:r>
            <a:r>
              <a:rPr lang="en-US" dirty="0" smtClean="0"/>
              <a:t>) had plan approved, but not implemented</a:t>
            </a:r>
          </a:p>
          <a:p>
            <a:r>
              <a:rPr lang="en-US" dirty="0" smtClean="0"/>
              <a:t>One Provisional UES (Strip Curtains) had plan approved, never researched, and now potential is almost exhausted</a:t>
            </a:r>
          </a:p>
          <a:p>
            <a:pPr lvl="1"/>
            <a:r>
              <a:rPr lang="en-US" dirty="0" smtClean="0"/>
              <a:t>Measure is relying on un-evaluated savings</a:t>
            </a:r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05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YTD Financials</a:t>
            </a:r>
            <a:endParaRPr lang="en-US" dirty="0"/>
          </a:p>
        </p:txBody>
      </p:sp>
      <p:pic>
        <p:nvPicPr>
          <p:cNvPr id="6" name="Picture 1" descr="logo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63246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96% of funding is allocated;  98% expected to be spent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457200" y="1219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78391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2014 Funding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RTF Work Plan &amp; Funding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143000"/>
            <a:ext cx="8610600" cy="4754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3200" dirty="0" smtClean="0"/>
              <a:t>2012 – 2014  long-term funding agreements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 dirty="0" smtClean="0"/>
              <a:t>3-yr Letter of Agreements w/ funders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 dirty="0" smtClean="0"/>
              <a:t>Allocations based on NEEA funding shares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/>
              <a:t>Council collects funds on an annual basis</a:t>
            </a:r>
          </a:p>
          <a:p>
            <a:pPr lvl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ea typeface="Tahoma" pitchFamily="34" charset="0"/>
                <a:cs typeface="Tahoma" pitchFamily="34" charset="0"/>
              </a:rPr>
              <a:t>  Inevitably </a:t>
            </a:r>
            <a:r>
              <a:rPr lang="en-US" sz="3200" dirty="0" smtClean="0">
                <a:ea typeface="Tahoma" pitchFamily="34" charset="0"/>
                <a:cs typeface="Tahoma" pitchFamily="34" charset="0"/>
              </a:rPr>
              <a:t>there will be work that was committed and contracted for in the current year that extends into the following calendar year</a:t>
            </a:r>
          </a:p>
          <a:p>
            <a:pPr marL="342900" indent="-342900">
              <a:spcBef>
                <a:spcPct val="20000"/>
              </a:spcBef>
            </a:pPr>
            <a:endParaRPr lang="en-US" sz="3200" dirty="0" smtClean="0"/>
          </a:p>
          <a:p>
            <a:pPr marL="342900" indent="-342900">
              <a:spcBef>
                <a:spcPct val="20000"/>
              </a:spcBef>
            </a:pPr>
            <a:endParaRPr lang="en-US" sz="3200" dirty="0" smtClean="0"/>
          </a:p>
        </p:txBody>
      </p:sp>
      <p:grpSp>
        <p:nvGrpSpPr>
          <p:cNvPr id="23" name="Group 22"/>
          <p:cNvGrpSpPr/>
          <p:nvPr/>
        </p:nvGrpSpPr>
        <p:grpSpPr>
          <a:xfrm>
            <a:off x="291355" y="4872316"/>
            <a:ext cx="8534400" cy="1828800"/>
            <a:chOff x="381000" y="4038600"/>
            <a:chExt cx="8534400" cy="18288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381000" y="4038600"/>
              <a:ext cx="8534400" cy="18288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Overflow="clip" wrap="square" lIns="18288" tIns="0" rIns="0" bIns="0" rtlCol="0" anchor="ctr" upright="1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>
              <a:off x="838200" y="4876800"/>
              <a:ext cx="75438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auto">
            <a:xfrm>
              <a:off x="838200" y="4648200"/>
              <a:ext cx="0" cy="5334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auto">
            <a:xfrm>
              <a:off x="8382000" y="4648200"/>
              <a:ext cx="0" cy="5334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1000" y="5257800"/>
              <a:ext cx="1066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1/1/2013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5" name="Right Arrow 14"/>
            <p:cNvSpPr/>
            <p:nvPr/>
          </p:nvSpPr>
          <p:spPr bwMode="auto">
            <a:xfrm>
              <a:off x="914400" y="4572000"/>
              <a:ext cx="1752600" cy="304800"/>
            </a:xfrm>
            <a:prstGeom prst="rightArrow">
              <a:avLst/>
            </a:prstGeom>
            <a:solidFill>
              <a:schemeClr val="accent3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Overflow="clip" wrap="square" lIns="18288" tIns="0" rIns="0" bIns="0" rtlCol="0" anchor="ctr" upright="1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 bwMode="auto">
            <a:xfrm>
              <a:off x="914400" y="4876800"/>
              <a:ext cx="7391400" cy="3048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Overflow="clip" wrap="square" lIns="18288" tIns="0" rIns="0" bIns="0" rtlCol="0" anchor="ctr" upright="1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14400" y="4267200"/>
              <a:ext cx="1066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3"/>
                  </a:solidFill>
                </a:rPr>
                <a:t>2012 WP</a:t>
              </a:r>
              <a:endParaRPr lang="en-US" b="1" dirty="0">
                <a:solidFill>
                  <a:schemeClr val="accent3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52800" y="5181600"/>
              <a:ext cx="1066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</a:rPr>
                <a:t>2013 WP</a:t>
              </a:r>
              <a:endParaRPr lang="en-US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6593542" y="4648200"/>
              <a:ext cx="0" cy="5334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096000" y="5257800"/>
              <a:ext cx="1066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1/1/2014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1" name="Right Arrow 20"/>
            <p:cNvSpPr/>
            <p:nvPr/>
          </p:nvSpPr>
          <p:spPr bwMode="auto">
            <a:xfrm>
              <a:off x="6629400" y="4572000"/>
              <a:ext cx="2057400" cy="304800"/>
            </a:xfrm>
            <a:prstGeom prst="rightArrow">
              <a:avLst/>
            </a:prstGeom>
            <a:solidFill>
              <a:schemeClr val="accent2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Overflow="clip" wrap="square" lIns="18288" tIns="0" rIns="0" bIns="0" rtlCol="0" anchor="ctr" upright="1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29400" y="4191000"/>
              <a:ext cx="1066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2"/>
                  </a:solidFill>
                </a:rPr>
                <a:t>2014 WP</a:t>
              </a:r>
              <a:endParaRPr lang="en-US" b="1" dirty="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Council’s Carryover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In November 2011, the Council developed a new reconciliation and carryover strategy for RTF funding</a:t>
            </a:r>
          </a:p>
          <a:p>
            <a:pPr lvl="1"/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accent1"/>
                </a:solidFill>
              </a:rPr>
              <a:t>Credit A</a:t>
            </a:r>
            <a:r>
              <a:rPr lang="en-US" dirty="0" smtClean="0">
                <a:solidFill>
                  <a:schemeClr val="bg1"/>
                </a:solidFill>
              </a:rPr>
              <a:t>:  </a:t>
            </a:r>
            <a:r>
              <a:rPr lang="en-US" sz="2400" dirty="0" smtClean="0">
                <a:solidFill>
                  <a:schemeClr val="bg1"/>
                </a:solidFill>
              </a:rPr>
              <a:t>Allow </a:t>
            </a:r>
            <a:r>
              <a:rPr lang="en-US" sz="2400" dirty="0" smtClean="0">
                <a:solidFill>
                  <a:schemeClr val="bg1"/>
                </a:solidFill>
              </a:rPr>
              <a:t>for funds from the previous year that were </a:t>
            </a:r>
            <a:r>
              <a:rPr lang="en-US" sz="2400" i="1" dirty="0" smtClean="0">
                <a:solidFill>
                  <a:schemeClr val="bg1"/>
                </a:solidFill>
              </a:rPr>
              <a:t>not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obligated</a:t>
            </a:r>
            <a:r>
              <a:rPr lang="en-US" sz="2400" dirty="0" smtClean="0">
                <a:solidFill>
                  <a:schemeClr val="bg1"/>
                </a:solidFill>
              </a:rPr>
              <a:t> in contracts to be credited to funders towards the next year’s contribution</a:t>
            </a:r>
          </a:p>
          <a:p>
            <a:pPr lvl="1"/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accent2"/>
                </a:solidFill>
              </a:rPr>
              <a:t>Credit B</a:t>
            </a:r>
            <a:r>
              <a:rPr lang="en-US" dirty="0" smtClean="0">
                <a:solidFill>
                  <a:schemeClr val="bg1"/>
                </a:solidFill>
              </a:rPr>
              <a:t>:  </a:t>
            </a:r>
            <a:r>
              <a:rPr lang="en-US" sz="2400" dirty="0" smtClean="0">
                <a:solidFill>
                  <a:schemeClr val="bg1"/>
                </a:solidFill>
              </a:rPr>
              <a:t>Allow </a:t>
            </a:r>
            <a:r>
              <a:rPr lang="en-US" sz="2400" dirty="0" smtClean="0">
                <a:solidFill>
                  <a:schemeClr val="bg1"/>
                </a:solidFill>
              </a:rPr>
              <a:t>for funds </a:t>
            </a:r>
            <a:r>
              <a:rPr lang="en-US" sz="2400" dirty="0" smtClean="0">
                <a:solidFill>
                  <a:schemeClr val="bg1"/>
                </a:solidFill>
              </a:rPr>
              <a:t>that 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were </a:t>
            </a:r>
            <a:r>
              <a:rPr lang="en-US" sz="2400" i="1" dirty="0" smtClean="0">
                <a:solidFill>
                  <a:schemeClr val="bg1"/>
                </a:solidFill>
              </a:rPr>
              <a:t>obligated but not spent</a:t>
            </a:r>
            <a:r>
              <a:rPr lang="en-US" sz="2400" dirty="0" smtClean="0">
                <a:solidFill>
                  <a:schemeClr val="bg1"/>
                </a:solidFill>
              </a:rPr>
              <a:t> to be 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reallocated </a:t>
            </a:r>
            <a:r>
              <a:rPr lang="en-US" sz="2400" dirty="0" smtClean="0">
                <a:solidFill>
                  <a:schemeClr val="bg1"/>
                </a:solidFill>
              </a:rPr>
              <a:t>towards the following 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year’s contributions</a:t>
            </a:r>
          </a:p>
          <a:p>
            <a:pPr lvl="1"/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accent3"/>
                </a:solidFill>
              </a:rPr>
              <a:t>Collect remaining funds</a:t>
            </a:r>
            <a:endParaRPr lang="en-US" sz="2400" dirty="0">
              <a:solidFill>
                <a:schemeClr val="accent3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733800"/>
            <a:ext cx="2848044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– Anticipated Funding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33400" y="1371600"/>
            <a:ext cx="8229600" cy="4983163"/>
          </a:xfrm>
          <a:prstGeom prst="rect">
            <a:avLst/>
          </a:prstGeom>
          <a:solidFill>
            <a:schemeClr val="tx1"/>
          </a:solidFill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b="1" dirty="0" smtClean="0">
                <a:solidFill>
                  <a:schemeClr val="bg1"/>
                </a:solidFill>
              </a:rPr>
              <a:t>Budget:  $ 1,473,000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b="1" dirty="0" smtClean="0">
                <a:solidFill>
                  <a:schemeClr val="accent1"/>
                </a:solidFill>
              </a:rPr>
              <a:t>Credit A:  $ 0  </a:t>
            </a:r>
            <a:r>
              <a:rPr lang="en-US" sz="3200" dirty="0" smtClean="0">
                <a:solidFill>
                  <a:schemeClr val="bg1"/>
                </a:solidFill>
              </a:rPr>
              <a:t>(2013 unobligated by 12/31/13)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600" b="1" dirty="0" smtClean="0">
                <a:solidFill>
                  <a:schemeClr val="accent2"/>
                </a:solidFill>
              </a:rPr>
              <a:t>Credit B:  $ 59,679.44 </a:t>
            </a:r>
            <a:r>
              <a:rPr lang="en-US" sz="3200" dirty="0" smtClean="0">
                <a:solidFill>
                  <a:schemeClr val="bg1"/>
                </a:solidFill>
              </a:rPr>
              <a:t>(2012 unspent by 3/31/13)</a:t>
            </a:r>
          </a:p>
          <a:p>
            <a:pPr marL="342900" lvl="0" indent="-342900">
              <a:spcBef>
                <a:spcPct val="20000"/>
              </a:spcBef>
            </a:pPr>
            <a:endParaRPr lang="en-US" sz="3200" dirty="0" smtClean="0">
              <a:solidFill>
                <a:schemeClr val="bg1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schemeClr val="bg1"/>
                </a:solidFill>
              </a:rPr>
              <a:t>We will be collecting </a:t>
            </a:r>
            <a:r>
              <a:rPr lang="en-US" sz="3600" b="1" dirty="0" smtClean="0">
                <a:solidFill>
                  <a:schemeClr val="accent3"/>
                </a:solidFill>
              </a:rPr>
              <a:t>$ 1,413,320.56 </a:t>
            </a:r>
            <a:r>
              <a:rPr lang="en-US" sz="3200" dirty="0" smtClean="0">
                <a:solidFill>
                  <a:schemeClr val="bg1"/>
                </a:solidFill>
              </a:rPr>
              <a:t>from funders for 2014 work plan </a:t>
            </a:r>
          </a:p>
          <a:p>
            <a:pPr marL="342900" lvl="0" indent="-342900">
              <a:spcBef>
                <a:spcPct val="20000"/>
              </a:spcBef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schemeClr val="bg1"/>
                </a:solidFill>
              </a:rPr>
              <a:t>Expect a 2013 Credit B for your 2015 funding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– What’s coming…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524000"/>
            <a:ext cx="8229600" cy="4754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Expect 2014 funding packets in the next few weeks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Invoice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2014 obligation w/ memo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baseline="0" noProof="0" dirty="0" smtClean="0"/>
              <a:t>Copies</a:t>
            </a:r>
            <a:r>
              <a:rPr lang="en-US" sz="3200" noProof="0" dirty="0" smtClean="0"/>
              <a:t> of 2014 work plan, budget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Copy of signed letter of agreement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noProof="0" dirty="0" smtClean="0"/>
              <a:t>In April 2014, staff will send out a memo detailing 2013 close-out </a:t>
            </a:r>
            <a:r>
              <a:rPr lang="en-US" sz="3200" noProof="0" dirty="0" smtClean="0">
                <a:sym typeface="Wingdings" pitchFamily="2" charset="2"/>
              </a:rPr>
              <a:t> notify you of unspent funds to be credited to 2015</a:t>
            </a:r>
            <a:endParaRPr lang="en-US" sz="3200" noProof="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Status Check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10389675"/>
              </p:ext>
            </p:extLst>
          </p:nvPr>
        </p:nvGraphicFramePr>
        <p:xfrm>
          <a:off x="152400" y="1219200"/>
          <a:ext cx="8686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810488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Success should not be based on how many OOC measures get reinstated</a:t>
            </a:r>
            <a:endParaRPr lang="en-US" dirty="0"/>
          </a:p>
        </p:txBody>
      </p:sp>
      <p:pic>
        <p:nvPicPr>
          <p:cNvPr id="6" name="Picture 1" descr="logo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3418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check on Research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objectives for RTF is to help coordinate research needs for measures &amp; protocols</a:t>
            </a:r>
          </a:p>
          <a:p>
            <a:r>
              <a:rPr lang="en-US" dirty="0" smtClean="0"/>
              <a:t>No research plans to bring OOC measures have been received</a:t>
            </a:r>
          </a:p>
          <a:p>
            <a:pPr lvl="1"/>
            <a:r>
              <a:rPr lang="en-US" dirty="0" smtClean="0"/>
              <a:t>Several measures deactivated; several moved to small saver category (negating research needs)</a:t>
            </a:r>
          </a:p>
          <a:p>
            <a:r>
              <a:rPr lang="en-US" dirty="0" smtClean="0"/>
              <a:t>Not necessarily a bad thing, except…</a:t>
            </a:r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9289714"/>
      </p:ext>
    </p:extLst>
  </p:cSld>
  <p:clrMapOvr>
    <a:masterClrMapping/>
  </p:clrMapOvr>
</p:sld>
</file>

<file path=ppt/theme/theme1.xml><?xml version="1.0" encoding="utf-8"?>
<a:theme xmlns:a="http://schemas.openxmlformats.org/drawingml/2006/main" name="6th Pl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6th Plan</Template>
  <TotalTime>3199</TotalTime>
  <Words>437</Words>
  <Application>Microsoft Office PowerPoint</Application>
  <PresentationFormat>On-screen Show (4:3)</PresentationFormat>
  <Paragraphs>59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6th Plan</vt:lpstr>
      <vt:lpstr>Regional Technical Forum Year to Date Stats </vt:lpstr>
      <vt:lpstr>YTD Financials</vt:lpstr>
      <vt:lpstr>2014 Funding</vt:lpstr>
      <vt:lpstr>RTF Work Plan &amp; Funding</vt:lpstr>
      <vt:lpstr>Council’s Carryover Strategy</vt:lpstr>
      <vt:lpstr>2014 – Anticipated Funding</vt:lpstr>
      <vt:lpstr>2014 – What’s coming…</vt:lpstr>
      <vt:lpstr>Measure Status Check</vt:lpstr>
      <vt:lpstr>Status check on Research Needs</vt:lpstr>
      <vt:lpstr>Status check on Research Needs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Charlie Grist</dc:creator>
  <cp:lastModifiedBy>Gillian Charles</cp:lastModifiedBy>
  <cp:revision>319</cp:revision>
  <dcterms:created xsi:type="dcterms:W3CDTF">2012-02-28T23:33:45Z</dcterms:created>
  <dcterms:modified xsi:type="dcterms:W3CDTF">2013-11-22T19:00:23Z</dcterms:modified>
</cp:coreProperties>
</file>