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2" r:id="rId3"/>
    <p:sldId id="259" r:id="rId4"/>
    <p:sldId id="264" r:id="rId5"/>
    <p:sldId id="271" r:id="rId6"/>
    <p:sldId id="261" r:id="rId7"/>
    <p:sldId id="265" r:id="rId8"/>
    <p:sldId id="266" r:id="rId9"/>
    <p:sldId id="267" r:id="rId10"/>
    <p:sldId id="268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explosion val="4"/>
          </c:dPt>
          <c:dPt>
            <c:idx val="1"/>
            <c:explosion val="6"/>
          </c:dPt>
          <c:dPt>
            <c:idx val="2"/>
            <c:explosion val="0"/>
          </c:dPt>
          <c:dLbls>
            <c:dLbl>
              <c:idx val="0"/>
              <c:layout>
                <c:manualLayout>
                  <c:x val="-0.24261773882038332"/>
                  <c:y val="-1.5709487363030675E-3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sz="1100" b="1" dirty="0" smtClean="0"/>
                      <a:t>Spent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$680,558.04 </a:t>
                    </a:r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dLbl>
              <c:idx val="1"/>
              <c:layout>
                <c:manualLayout>
                  <c:x val="0.22901475758926368"/>
                  <c:y val="-0.11659848025989759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b="1" dirty="0" smtClean="0"/>
                      <a:t>Obligated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$457,189.52 </a:t>
                    </a:r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dLbl>
              <c:idx val="2"/>
              <c:layout>
                <c:manualLayout>
                  <c:x val="0.15241024117268365"/>
                  <c:y val="0.16050602940366721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sz="1100" b="1" dirty="0" smtClean="0"/>
                      <a:t>Unobligated </a:t>
                    </a:r>
                    <a:r>
                      <a:rPr lang="en-US" sz="1100" dirty="0" smtClean="0"/>
                      <a:t> </a:t>
                    </a:r>
                    <a:r>
                      <a:rPr lang="en-US" sz="1100" dirty="0"/>
                      <a:t>$235,852.44 </a:t>
                    </a:r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Sheet1!$A$2:$A$4</c:f>
              <c:strCache>
                <c:ptCount val="3"/>
                <c:pt idx="0">
                  <c:v>Spent</c:v>
                </c:pt>
                <c:pt idx="1">
                  <c:v>Obligated</c:v>
                </c:pt>
                <c:pt idx="2">
                  <c:v>Unobligated</c:v>
                </c:pt>
              </c:strCache>
            </c:strRef>
          </c:cat>
          <c:val>
            <c:numRef>
              <c:f>Sheet1!$B$2:$B$4</c:f>
              <c:numCache>
                <c:formatCode>_("$"* #,##0.00_);_("$"* \(#,##0.00\);_("$"* "-"??_);_(@_)</c:formatCode>
                <c:ptCount val="3"/>
                <c:pt idx="0">
                  <c:v>680558.04</c:v>
                </c:pt>
                <c:pt idx="1">
                  <c:v>457189.52</c:v>
                </c:pt>
                <c:pt idx="2">
                  <c:v>235852.44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218390804597702"/>
          <c:y val="0.10294117647058823"/>
          <c:w val="0.67816091954022983"/>
          <c:h val="0.8676470588235294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explosion val="11"/>
          </c:dPt>
          <c:dLbls>
            <c:dLbl>
              <c:idx val="0"/>
              <c:layout>
                <c:manualLayout>
                  <c:x val="-8.5144942819647546E-2"/>
                  <c:y val="-0.3171259842519685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sz="1200" b="1" dirty="0" smtClean="0"/>
                      <a:t>S</a:t>
                    </a:r>
                    <a:r>
                      <a:rPr lang="en-US" b="1" dirty="0" smtClean="0"/>
                      <a:t>pent</a:t>
                    </a:r>
                    <a:r>
                      <a:rPr lang="en-US" baseline="0" dirty="0" smtClean="0"/>
                      <a:t> $</a:t>
                    </a:r>
                    <a:r>
                      <a:rPr lang="en-US" dirty="0" smtClean="0"/>
                      <a:t>1,290,060.71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dLbl>
              <c:idx val="1"/>
              <c:layout>
                <c:manualLayout>
                  <c:x val="0.14376874765654293"/>
                  <c:y val="0.18799212598425197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b="1" dirty="0" smtClean="0"/>
                      <a:t>Obligated  </a:t>
                    </a:r>
                    <a:r>
                      <a:rPr lang="en-US" dirty="0"/>
                      <a:t>$182,939.29 </a:t>
                    </a:r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Sheet1!$A$2:$A$3</c:f>
              <c:strCache>
                <c:ptCount val="2"/>
                <c:pt idx="0">
                  <c:v>Spent</c:v>
                </c:pt>
                <c:pt idx="1">
                  <c:v>Obligated</c:v>
                </c:pt>
              </c:strCache>
            </c:strRef>
          </c:cat>
          <c:val>
            <c:numRef>
              <c:f>Sheet1!$B$2:$B$3</c:f>
              <c:numCache>
                <c:formatCode>_("$"* #,##0.00_);_("$"* \(#,##0.00\);_("$"* "-"??_);_(@_)</c:formatCode>
                <c:ptCount val="2"/>
                <c:pt idx="0">
                  <c:v>1290060.71</c:v>
                </c:pt>
                <c:pt idx="1">
                  <c:v>182939.29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82459951126799"/>
          <c:y val="0.22602188877333729"/>
          <c:w val="0.61853470902344099"/>
          <c:h val="0.67688704006338885"/>
        </c:manualLayout>
      </c:layout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explosion val="4"/>
          </c:dPt>
          <c:dPt>
            <c:idx val="1"/>
            <c:explosion val="34"/>
          </c:dPt>
          <c:dPt>
            <c:idx val="2"/>
            <c:explosion val="0"/>
          </c:dPt>
          <c:dLbls>
            <c:dLbl>
              <c:idx val="0"/>
              <c:layout>
                <c:manualLayout>
                  <c:x val="-0.24261773882038348"/>
                  <c:y val="-1.5709487363030693E-3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sz="1100" b="1" dirty="0" smtClean="0"/>
                      <a:t>I</a:t>
                    </a:r>
                    <a:r>
                      <a:rPr lang="en-US" b="1" dirty="0" smtClean="0"/>
                      <a:t>nvoiced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$680,558.04 </a:t>
                    </a:r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dLbl>
              <c:idx val="1"/>
              <c:layout>
                <c:manualLayout>
                  <c:x val="0.17441714182278956"/>
                  <c:y val="-0.11974322785123569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b="1" dirty="0" smtClean="0"/>
                      <a:t>Obligated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$457,189.52 </a:t>
                    </a:r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dLbl>
              <c:idx val="2"/>
              <c:layout>
                <c:manualLayout>
                  <c:x val="0.13229523033758722"/>
                  <c:y val="0.15107215371663449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sz="1100" b="1" dirty="0" smtClean="0"/>
                      <a:t>Unobligated </a:t>
                    </a:r>
                    <a:r>
                      <a:rPr lang="en-US" sz="1100" dirty="0" smtClean="0"/>
                      <a:t> </a:t>
                    </a:r>
                    <a:r>
                      <a:rPr lang="en-US" sz="1100" dirty="0"/>
                      <a:t>$235,852.44 </a:t>
                    </a:r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'Sheet1'!$A$2:$A$4</c:f>
              <c:strCache>
                <c:ptCount val="3"/>
                <c:pt idx="0">
                  <c:v>Invoiced</c:v>
                </c:pt>
                <c:pt idx="1">
                  <c:v>Obligated</c:v>
                </c:pt>
                <c:pt idx="2">
                  <c:v>Unobligated</c:v>
                </c:pt>
              </c:strCache>
            </c:strRef>
          </c:cat>
          <c:val>
            <c:numRef>
              <c:f>'Sheet1'!$B$2:$B$4</c:f>
              <c:numCache>
                <c:formatCode>_("$"* #,##0.00_);_("$"* \(#,##0.00\);_("$"* "-"??_);_(@_)</c:formatCode>
                <c:ptCount val="3"/>
                <c:pt idx="0">
                  <c:v>680558.04</c:v>
                </c:pt>
                <c:pt idx="1">
                  <c:v>457189.52</c:v>
                </c:pt>
                <c:pt idx="2">
                  <c:v>235852.44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63F3C5-2F33-486B-A04C-F8FDE9A425C7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4057B0-E321-498E-B249-B16EA9F3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57B0-E321-498E-B249-B16EA9F33C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57B0-E321-498E-B249-B16EA9F33C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/>
            <a:r>
              <a:rPr lang="en-US" dirty="0" smtClean="0"/>
              <a:t>It is the RTF staff’s expectation that we will have spent close to 100% of the 2012 budget when the contracts end in March.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57B0-E321-498E-B249-B16EA9F33C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57B0-E321-498E-B249-B16EA9F33C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57B0-E321-498E-B249-B16EA9F33C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57B0-E321-498E-B249-B16EA9F33C7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57B0-E321-498E-B249-B16EA9F33C7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1/24/2013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0999"/>
            <a:ext cx="80772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4052C0F2-7F4E-42A5-A686-241C4F47B015}" type="datetimeFigureOut">
              <a:rPr lang="en-US" smtClean="0"/>
              <a:pPr/>
              <a:t>1/24/2013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2" r:id="rId4"/>
    <p:sldLayoutId id="2147483654" r:id="rId5"/>
    <p:sldLayoutId id="2147483657" r:id="rId6"/>
    <p:sldLayoutId id="2147483659" r:id="rId7"/>
    <p:sldLayoutId id="2147483658" r:id="rId8"/>
    <p:sldLayoutId id="2147483655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RTF Policy Advisory Committee</a:t>
            </a:r>
          </a:p>
          <a:p>
            <a:r>
              <a:rPr lang="en-US" dirty="0" smtClean="0"/>
              <a:t>Gillian Charles</a:t>
            </a:r>
          </a:p>
          <a:p>
            <a:r>
              <a:rPr lang="en-US" dirty="0" smtClean="0"/>
              <a:t>1/24/13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4400" y="1981200"/>
            <a:ext cx="7239000" cy="1219200"/>
          </a:xfrm>
        </p:spPr>
        <p:txBody>
          <a:bodyPr>
            <a:normAutofit fontScale="85000" lnSpcReduction="10000"/>
          </a:bodyPr>
          <a:lstStyle/>
          <a:p>
            <a:r>
              <a:rPr lang="en-US" sz="5400" dirty="0" smtClean="0"/>
              <a:t>Update on RTF Financials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2013 Funding Allocations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60198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No advance credit applied to BPA because BPA pays its allocation monthly as work is invoiced (i.e. real-time)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676406"/>
          <a:ext cx="7391401" cy="3886193"/>
        </p:xfrm>
        <a:graphic>
          <a:graphicData uri="http://schemas.openxmlformats.org/drawingml/2006/table">
            <a:tbl>
              <a:tblPr/>
              <a:tblGrid>
                <a:gridCol w="2382754"/>
                <a:gridCol w="1701968"/>
                <a:gridCol w="1086018"/>
                <a:gridCol w="956343"/>
                <a:gridCol w="1264318"/>
              </a:tblGrid>
              <a:tr h="496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Organization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NEEA Funding Shares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(as of Jan 2010)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Agreement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Credit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2013 Invoice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Avista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83,000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4,435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   78,565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Bonneville Power Administration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35.5%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532,000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532,000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Clark PUD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20,000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1,069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   18,931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Cowlitz PUD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4,000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214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     3,786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Energy Trust of Oregon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308,000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16,457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291,543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Eugene Water and Electric Board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8,000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427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     7,573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Idaho Power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129,000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6,893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122,107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NorthWestern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30,000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1,603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   28,397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PacifiCorp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68,000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3,633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   64,367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Puget Sound Energy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13.7%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206,000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11,007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194,993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Seattle City Light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56,000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2,992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   53,008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Snohomish PUD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12,000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641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   11,359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Tacoma Power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17,000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908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           16,092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1,473,000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$     50,279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$        1,422,721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Collect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BPA funding is collected differently than other funders</a:t>
            </a:r>
          </a:p>
          <a:p>
            <a:pPr lvl="1"/>
            <a:r>
              <a:rPr lang="en-US" dirty="0" smtClean="0"/>
              <a:t>Non-BPA funders submit payment to the RTF at the beginning of the calendar year for their allocation of the budget</a:t>
            </a:r>
          </a:p>
          <a:p>
            <a:pPr lvl="1"/>
            <a:r>
              <a:rPr lang="en-US" dirty="0" smtClean="0"/>
              <a:t>BPA pays its allocation only as work is invoiced to the RTF.  The Council sends BPA an invoice monthly for its share of the work invoiced.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RTF PAC recommended $1.5M budget for each year 2012 through 2014</a:t>
            </a:r>
          </a:p>
          <a:p>
            <a:r>
              <a:rPr lang="en-US" dirty="0" smtClean="0"/>
              <a:t>RTF PAC recommended funding shares follow the allocation method developed for NEEA funding, w/ an adjustment for </a:t>
            </a:r>
            <a:r>
              <a:rPr lang="en-US" dirty="0" err="1" smtClean="0"/>
              <a:t>NorthWestern</a:t>
            </a:r>
            <a:r>
              <a:rPr lang="en-US" dirty="0" smtClean="0"/>
              <a:t> Energy</a:t>
            </a:r>
          </a:p>
          <a:p>
            <a:r>
              <a:rPr lang="en-US" dirty="0" smtClean="0"/>
              <a:t>All funders signed a letter of agreement for their share of the budget for 2012 through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Council’s Carryover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November 2011, the Council developed a new reconciliation and carryover strategy for RTF funding</a:t>
            </a:r>
          </a:p>
          <a:p>
            <a:pPr lvl="1"/>
            <a:r>
              <a:rPr lang="en-US" dirty="0" smtClean="0"/>
              <a:t>Allow for funds from the previous year that were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i="1" dirty="0" smtClean="0"/>
              <a:t>obligated</a:t>
            </a:r>
            <a:r>
              <a:rPr lang="en-US" dirty="0" smtClean="0"/>
              <a:t> in contracts to be </a:t>
            </a:r>
            <a:r>
              <a:rPr lang="en-US" dirty="0" smtClean="0"/>
              <a:t>credited to </a:t>
            </a:r>
            <a:r>
              <a:rPr lang="en-US" dirty="0" smtClean="0"/>
              <a:t>funders </a:t>
            </a:r>
            <a:r>
              <a:rPr lang="en-US" dirty="0" smtClean="0"/>
              <a:t>towards the </a:t>
            </a:r>
            <a:r>
              <a:rPr lang="en-US" dirty="0" smtClean="0"/>
              <a:t>next year’s contribution</a:t>
            </a:r>
          </a:p>
          <a:p>
            <a:pPr lvl="1"/>
            <a:r>
              <a:rPr lang="en-US" dirty="0" smtClean="0"/>
              <a:t>Allow for funds that were </a:t>
            </a:r>
            <a:r>
              <a:rPr lang="en-US" i="1" dirty="0" smtClean="0"/>
              <a:t>obligated but not spent</a:t>
            </a:r>
            <a:r>
              <a:rPr lang="en-US" dirty="0" smtClean="0"/>
              <a:t> to be </a:t>
            </a:r>
            <a:r>
              <a:rPr lang="en-US" dirty="0" smtClean="0"/>
              <a:t>reallocated towards the following year’s contributions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Reminder: 2011/2012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953000" y="2971800"/>
          <a:ext cx="441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4525963"/>
          </a:xfrm>
        </p:spPr>
        <p:txBody>
          <a:bodyPr>
            <a:normAutofit/>
          </a:bodyPr>
          <a:lstStyle/>
          <a:p>
            <a:pPr>
              <a:buNone/>
              <a:tabLst>
                <a:tab pos="1828800" algn="l"/>
                <a:tab pos="3205163" algn="l"/>
              </a:tabLst>
            </a:pPr>
            <a:r>
              <a:rPr lang="en-US" b="1" u="sng" dirty="0" smtClean="0"/>
              <a:t>2011  Budget</a:t>
            </a:r>
            <a:r>
              <a:rPr lang="en-US" dirty="0" smtClean="0"/>
              <a:t>:  $1,373,600</a:t>
            </a:r>
          </a:p>
          <a:p>
            <a:pPr>
              <a:buNone/>
              <a:tabLst>
                <a:tab pos="5486400" algn="l"/>
              </a:tabLst>
            </a:pPr>
            <a:r>
              <a:rPr lang="en-US" sz="2400" dirty="0" smtClean="0"/>
              <a:t>Obligated in Contracts (by 12/31/11): 	</a:t>
            </a:r>
            <a:r>
              <a:rPr lang="en-US" sz="2400" b="1" dirty="0" smtClean="0"/>
              <a:t>$1,137,747.56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400" dirty="0" smtClean="0"/>
              <a:t>	Spent by 12/31/11:	</a:t>
            </a:r>
            <a:r>
              <a:rPr lang="en-US" sz="2400" b="1" dirty="0" smtClean="0">
                <a:solidFill>
                  <a:srgbClr val="0070C0"/>
                </a:solidFill>
              </a:rPr>
              <a:t>$</a:t>
            </a: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680,558.04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400" dirty="0" smtClean="0"/>
              <a:t>	</a:t>
            </a:r>
            <a:r>
              <a:rPr lang="en-US" sz="2400" dirty="0" smtClean="0"/>
              <a:t>Obligated </a:t>
            </a:r>
            <a:r>
              <a:rPr lang="en-US" sz="2400" dirty="0" smtClean="0"/>
              <a:t>but not </a:t>
            </a:r>
            <a:r>
              <a:rPr lang="en-US" sz="2400" dirty="0" smtClean="0"/>
              <a:t>spent by 12/31/11:</a:t>
            </a: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chemeClr val="accent2"/>
                </a:solidFill>
              </a:rPr>
              <a:t>$	457,189.52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endParaRPr lang="en-US" sz="2400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endParaRPr lang="en-US" sz="2400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400" dirty="0" smtClean="0"/>
              <a:t>Unobligated: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$235,852.44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400" dirty="0" smtClean="0"/>
              <a:t>(Reallocated and applied as a credit 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400" dirty="0" smtClean="0"/>
              <a:t>toward funder’s 2012 a</a:t>
            </a:r>
            <a:r>
              <a:rPr lang="en-US" sz="2400" dirty="0" smtClean="0"/>
              <a:t>llocations</a:t>
            </a:r>
            <a:r>
              <a:rPr lang="en-US" sz="2400" dirty="0" smtClean="0"/>
              <a:t>)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791200" y="3048000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2012 Work Plan &amp; Budget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4724400"/>
          </a:xfrm>
        </p:spPr>
        <p:txBody>
          <a:bodyPr>
            <a:normAutofit/>
          </a:bodyPr>
          <a:lstStyle/>
          <a:p>
            <a:pPr>
              <a:buNone/>
              <a:tabLst>
                <a:tab pos="1828800" algn="l"/>
                <a:tab pos="3205163" algn="l"/>
              </a:tabLst>
            </a:pPr>
            <a:r>
              <a:rPr lang="en-US" b="1" u="sng" dirty="0" smtClean="0"/>
              <a:t>2012  </a:t>
            </a:r>
            <a:r>
              <a:rPr lang="en-US" b="1" u="sng" dirty="0" smtClean="0"/>
              <a:t>Budget</a:t>
            </a:r>
            <a:r>
              <a:rPr lang="en-US" dirty="0" smtClean="0"/>
              <a:t>:  $</a:t>
            </a:r>
            <a:r>
              <a:rPr lang="en-US" dirty="0" smtClean="0"/>
              <a:t>1,473,000</a:t>
            </a:r>
            <a:endParaRPr lang="en-US" dirty="0" smtClean="0"/>
          </a:p>
          <a:p>
            <a:pPr>
              <a:buNone/>
              <a:tabLst>
                <a:tab pos="5486400" algn="l"/>
              </a:tabLst>
            </a:pPr>
            <a:r>
              <a:rPr lang="en-US" sz="2400" dirty="0" smtClean="0"/>
              <a:t>Obligated in Contracts (by </a:t>
            </a:r>
            <a:r>
              <a:rPr lang="en-US" sz="2400" dirty="0" smtClean="0"/>
              <a:t>12/31/12): </a:t>
            </a:r>
            <a:r>
              <a:rPr lang="en-US" sz="2400" dirty="0" smtClean="0"/>
              <a:t>	</a:t>
            </a:r>
            <a:r>
              <a:rPr lang="en-US" sz="2400" b="1" dirty="0" smtClean="0"/>
              <a:t>$</a:t>
            </a:r>
            <a:r>
              <a:rPr lang="en-US" sz="2400" b="1" dirty="0" smtClean="0"/>
              <a:t>1,473,000.00</a:t>
            </a:r>
            <a:endParaRPr lang="en-US" sz="2400" b="1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400" dirty="0" smtClean="0"/>
              <a:t>	Spent by </a:t>
            </a:r>
            <a:r>
              <a:rPr lang="en-US" sz="2400" dirty="0" smtClean="0"/>
              <a:t>12/31/12:</a:t>
            </a: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$1,290,060.71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None/>
              <a:tabLst>
                <a:tab pos="5486400" algn="l"/>
                <a:tab pos="5889625" algn="l"/>
                <a:tab pos="5997575" algn="l"/>
              </a:tabLst>
            </a:pPr>
            <a:r>
              <a:rPr lang="en-US" sz="2400" dirty="0" smtClean="0"/>
              <a:t>	</a:t>
            </a:r>
            <a:r>
              <a:rPr lang="en-US" sz="2400" dirty="0" smtClean="0"/>
              <a:t>Obligated </a:t>
            </a:r>
            <a:r>
              <a:rPr lang="en-US" sz="2400" dirty="0" smtClean="0"/>
              <a:t>but not </a:t>
            </a:r>
            <a:r>
              <a:rPr lang="en-US" sz="2400" dirty="0" smtClean="0"/>
              <a:t>spent by 12/31/12:</a:t>
            </a: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chemeClr val="accent2"/>
                </a:solidFill>
              </a:rPr>
              <a:t>$	</a:t>
            </a:r>
            <a:r>
              <a:rPr lang="en-US" sz="2400" b="1" dirty="0" smtClean="0">
                <a:solidFill>
                  <a:schemeClr val="accent2"/>
                </a:solidFill>
              </a:rPr>
              <a:t>	182,939.29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endParaRPr lang="en-US" sz="900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Unobligated</a:t>
            </a:r>
            <a:r>
              <a:rPr lang="en-US" sz="2200" dirty="0" smtClean="0"/>
              <a:t>: 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$0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(no unobligated credit to 2013)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endParaRPr lang="en-US" sz="900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The remaining </a:t>
            </a:r>
            <a:r>
              <a:rPr lang="en-US" sz="2200" b="1" dirty="0" smtClean="0">
                <a:solidFill>
                  <a:schemeClr val="accent2"/>
                </a:solidFill>
              </a:rPr>
              <a:t>$182,939.29 </a:t>
            </a:r>
            <a:r>
              <a:rPr lang="en-US" sz="2200" dirty="0" smtClean="0"/>
              <a:t>is obligated </a:t>
            </a:r>
            <a:endParaRPr lang="en-US" sz="2200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in contracts that have a period of 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performance through (no later than)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March 2013</a:t>
            </a:r>
            <a:endParaRPr lang="en-US" sz="2200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791200" y="3048000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5105400" y="3200400"/>
          <a:ext cx="44196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2013 Work Plan &amp;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2013 Budget</a:t>
            </a:r>
            <a:r>
              <a:rPr lang="en-US" dirty="0" smtClean="0"/>
              <a:t>: </a:t>
            </a:r>
            <a:r>
              <a:rPr lang="en-US" b="1" dirty="0" smtClean="0"/>
              <a:t>$1,473,000</a:t>
            </a:r>
            <a:r>
              <a:rPr lang="en-US" dirty="0" smtClean="0"/>
              <a:t>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6248400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Budget is $1,500,000, but </a:t>
            </a:r>
            <a:r>
              <a:rPr lang="en-US" sz="1600" dirty="0" err="1" smtClean="0"/>
              <a:t>NorthWestern’s</a:t>
            </a:r>
            <a:r>
              <a:rPr lang="en-US" sz="1600" dirty="0" smtClean="0"/>
              <a:t> contribution is fixed at 50% of its share</a:t>
            </a: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286000"/>
          <a:ext cx="7391400" cy="3505198"/>
        </p:xfrm>
        <a:graphic>
          <a:graphicData uri="http://schemas.openxmlformats.org/drawingml/2006/table">
            <a:tbl>
              <a:tblPr/>
              <a:tblGrid>
                <a:gridCol w="3104247"/>
                <a:gridCol w="1501954"/>
                <a:gridCol w="1284029"/>
                <a:gridCol w="1501170"/>
              </a:tblGrid>
              <a:tr h="6606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Organization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NEEA Funding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Shares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(as of Jan 2010)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Share of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RTF Budget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Contribution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to RTF Budget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(rounded)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Bonneville Power Administration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35.5%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532,366 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532,000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Energy Trust of Oregon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20.5%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307,889 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308,000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Puget Sound Energy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13.7%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205,771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206,000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Idaho Power Company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8.6%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129,258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129,000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Avista Corporation, Inc.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5.5%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82,952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83,000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PacifiCorp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4.5%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67,619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68,000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Northwestern Energy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3.8%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57,193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30,000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Seattle City Light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3.7%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55,813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56,000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Clark Public Utilities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1.4%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20,395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20,000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Tacoma Power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1.1%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16,866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17,000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Snohomish PUD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0.8%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11,807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12,000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Eugene Water and Electric Board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0.5%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   7,778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   8,000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8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Cowlitz County PUD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0.3%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   4,293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 $               4,000 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2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Times New Roman"/>
                        </a:rPr>
                        <a:t>Total Funds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100.0%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$    1,500,000</a:t>
                      </a: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libri"/>
                        </a:rPr>
                        <a:t>$    1,473,000</a:t>
                      </a: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2013 Funding Proposal – Part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2012 Credit</a:t>
            </a:r>
            <a:r>
              <a:rPr lang="en-US" dirty="0" smtClean="0"/>
              <a:t>: </a:t>
            </a:r>
            <a:r>
              <a:rPr lang="en-US" dirty="0" smtClean="0"/>
              <a:t>Entire budget is obligated in contracts, so there is no unobligated amount to be credited to 2013.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Because </a:t>
            </a:r>
            <a:r>
              <a:rPr lang="en-US" dirty="0" smtClean="0"/>
              <a:t>RTF staff won’t know what </a:t>
            </a:r>
            <a:r>
              <a:rPr lang="en-US" dirty="0" smtClean="0"/>
              <a:t>will be leftover from the 2012 “obligated but not spent” budget </a:t>
            </a:r>
            <a:r>
              <a:rPr lang="en-US" dirty="0" smtClean="0"/>
              <a:t>until end of March*, </a:t>
            </a:r>
            <a:r>
              <a:rPr lang="en-US" dirty="0" smtClean="0"/>
              <a:t>credit (if any) will be applied to 2014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6248400"/>
            <a:ext cx="701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Will provide final budget 2012 update to funders in April via memo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2013 Funding Proposal – Part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2011 Credit</a:t>
            </a:r>
            <a:r>
              <a:rPr lang="en-US" dirty="0" smtClean="0"/>
              <a:t>: Apply remaining credit of the </a:t>
            </a:r>
            <a:r>
              <a:rPr lang="en-US" b="1" dirty="0" smtClean="0">
                <a:solidFill>
                  <a:schemeClr val="accent2"/>
                </a:solidFill>
              </a:rPr>
              <a:t>obligated</a:t>
            </a:r>
            <a:r>
              <a:rPr lang="en-US" dirty="0" smtClean="0"/>
              <a:t> 2011 funds that were not spent in 2012*.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  <a:tabLst>
                <a:tab pos="3205163" algn="l"/>
              </a:tabLst>
            </a:pPr>
            <a:r>
              <a:rPr lang="en-US" sz="2400" dirty="0" smtClean="0"/>
              <a:t>Obligated by 12/31/11:  	</a:t>
            </a:r>
            <a:r>
              <a:rPr lang="en-US" sz="2400" b="1" dirty="0" smtClean="0">
                <a:solidFill>
                  <a:schemeClr val="accent2"/>
                </a:solidFill>
              </a:rPr>
              <a:t>$457,189.52</a:t>
            </a:r>
          </a:p>
          <a:p>
            <a:pPr>
              <a:buNone/>
              <a:tabLst>
                <a:tab pos="3205163" algn="l"/>
              </a:tabLst>
            </a:pPr>
            <a:r>
              <a:rPr lang="en-US" sz="2400" dirty="0" smtClean="0"/>
              <a:t>	Spent (in 2012):	$378,482.14</a:t>
            </a:r>
          </a:p>
          <a:p>
            <a:pPr>
              <a:buNone/>
              <a:tabLst>
                <a:tab pos="3205163" algn="l"/>
                <a:tab pos="3540125" algn="l"/>
              </a:tabLst>
            </a:pPr>
            <a:r>
              <a:rPr lang="en-US" sz="2400" b="1" dirty="0" smtClean="0"/>
              <a:t>Credit for 2013</a:t>
            </a:r>
            <a:r>
              <a:rPr lang="en-US" sz="2400" dirty="0" smtClean="0"/>
              <a:t>:	</a:t>
            </a:r>
            <a:r>
              <a:rPr lang="en-US" sz="2400" b="1" dirty="0" smtClean="0"/>
              <a:t>$	78,707.38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943600" y="2438400"/>
          <a:ext cx="441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6248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All 2011 contracts ended by September 2012.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581400" y="4648200"/>
            <a:ext cx="2133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2013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5254625" algn="l"/>
              </a:tabLst>
            </a:pPr>
            <a:r>
              <a:rPr lang="en-US" dirty="0" smtClean="0"/>
              <a:t>2013 Budget 	$1,473,000.00</a:t>
            </a:r>
          </a:p>
          <a:p>
            <a:pPr>
              <a:buNone/>
              <a:tabLst>
                <a:tab pos="5254625" algn="l"/>
                <a:tab pos="5995988" algn="l"/>
              </a:tabLst>
            </a:pPr>
            <a:r>
              <a:rPr lang="en-US" dirty="0" smtClean="0"/>
              <a:t>(less 2011 carryover)	$	78,707.38</a:t>
            </a:r>
          </a:p>
          <a:p>
            <a:pPr>
              <a:buNone/>
              <a:tabLst>
                <a:tab pos="5254625" algn="l"/>
              </a:tabLst>
            </a:pPr>
            <a:r>
              <a:rPr lang="en-US" dirty="0" smtClean="0"/>
              <a:t>2013 Funds to be collected:	$1,394,292.62</a:t>
            </a:r>
          </a:p>
          <a:p>
            <a:pPr>
              <a:buNone/>
              <a:tabLst>
                <a:tab pos="5254625" algn="l"/>
              </a:tabLst>
            </a:pPr>
            <a:endParaRPr lang="en-US" dirty="0" smtClean="0"/>
          </a:p>
          <a:p>
            <a:pPr>
              <a:buNone/>
              <a:tabLst>
                <a:tab pos="5254625" algn="l"/>
              </a:tabLst>
            </a:pPr>
            <a:r>
              <a:rPr lang="en-US" dirty="0" smtClean="0"/>
              <a:t>April 2013 – Staff will send memo detailing final 2012 financials.  Any unspent funds will be applied as a credit towards 2014 allocations.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2819400"/>
            <a:ext cx="2819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Counc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338</TotalTime>
  <Words>804</Words>
  <Application>Microsoft Office PowerPoint</Application>
  <PresentationFormat>On-screen Show (4:3)</PresentationFormat>
  <Paragraphs>218</Paragraphs>
  <Slides>11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Council</vt:lpstr>
      <vt:lpstr>Slide 1</vt:lpstr>
      <vt:lpstr>Where We Stand</vt:lpstr>
      <vt:lpstr>Council’s Carryover Strategy</vt:lpstr>
      <vt:lpstr>Reminder: 2011/2012</vt:lpstr>
      <vt:lpstr>2012 Work Plan &amp; Budget</vt:lpstr>
      <vt:lpstr>2013 Work Plan &amp; Budget</vt:lpstr>
      <vt:lpstr>2013 Funding Proposal – Part A</vt:lpstr>
      <vt:lpstr>2013 Funding Proposal – Part B</vt:lpstr>
      <vt:lpstr>2013 Funding</vt:lpstr>
      <vt:lpstr>2013 Funding Allocations</vt:lpstr>
      <vt:lpstr>How we Collect Funds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 Charles</dc:creator>
  <cp:lastModifiedBy>Gillian Charles</cp:lastModifiedBy>
  <cp:revision>36</cp:revision>
  <dcterms:created xsi:type="dcterms:W3CDTF">2013-01-23T22:40:30Z</dcterms:created>
  <dcterms:modified xsi:type="dcterms:W3CDTF">2013-01-24T18:34:34Z</dcterms:modified>
</cp:coreProperties>
</file>